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29.xml" ContentType="application/vnd.openxmlformats-officedocument.presentationml.tags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5" r:id="rId2"/>
    <p:sldMasterId id="2147483664" r:id="rId3"/>
  </p:sldMasterIdLst>
  <p:notesMasterIdLst>
    <p:notesMasterId r:id="rId18"/>
  </p:notesMasterIdLst>
  <p:handoutMasterIdLst>
    <p:handoutMasterId r:id="rId19"/>
  </p:handoutMasterIdLst>
  <p:sldIdLst>
    <p:sldId id="286" r:id="rId4"/>
    <p:sldId id="266" r:id="rId5"/>
    <p:sldId id="287" r:id="rId6"/>
    <p:sldId id="288" r:id="rId7"/>
    <p:sldId id="294" r:id="rId8"/>
    <p:sldId id="291" r:id="rId9"/>
    <p:sldId id="290" r:id="rId10"/>
    <p:sldId id="295" r:id="rId11"/>
    <p:sldId id="296" r:id="rId12"/>
    <p:sldId id="297" r:id="rId13"/>
    <p:sldId id="298" r:id="rId14"/>
    <p:sldId id="299" r:id="rId15"/>
    <p:sldId id="300" r:id="rId16"/>
    <p:sldId id="30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AE7ED"/>
    <a:srgbClr val="B00A23"/>
    <a:srgbClr val="157337"/>
    <a:srgbClr val="A1C5E4"/>
    <a:srgbClr val="969FA3"/>
    <a:srgbClr val="728CA3"/>
    <a:srgbClr val="EEF0EF"/>
    <a:srgbClr val="024070"/>
    <a:srgbClr val="B5C4D0"/>
    <a:srgbClr val="A3ACB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598" autoAdjust="0"/>
  </p:normalViewPr>
  <p:slideViewPr>
    <p:cSldViewPr snapToGrid="0" snapToObjects="1">
      <p:cViewPr>
        <p:scale>
          <a:sx n="100" d="100"/>
          <a:sy n="100" d="100"/>
        </p:scale>
        <p:origin x="-1170" y="-22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4691F-04C9-994A-9D1D-2B68D618FD1C}" type="datetimeFigureOut">
              <a:rPr lang="en-US" smtClean="0"/>
              <a:pPr/>
              <a:t>12/7/2013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22102-4481-8643-823C-1419449D303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08150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F8719-5D7B-5A41-BDE3-490919A6B111}" type="datetimeFigureOut">
              <a:rPr lang="en-US" smtClean="0"/>
              <a:pPr/>
              <a:t>12/7/2013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14225-96B1-1845-9971-FEDFA62FC36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266899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Wichtig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klarzumachen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xPunkt</a:t>
            </a:r>
            <a:r>
              <a:rPr lang="en-US" baseline="0" dirty="0" smtClean="0"/>
              <a:t> oft </a:t>
            </a:r>
            <a:r>
              <a:rPr lang="en-US" baseline="0" dirty="0" err="1" smtClean="0"/>
              <a:t>berechnet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Beispiel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Aufbau</a:t>
            </a:r>
            <a:r>
              <a:rPr lang="en-US" baseline="0" dirty="0" smtClean="0"/>
              <a:t> des Systems.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09412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it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8672338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2854" y="1981791"/>
            <a:ext cx="3865746" cy="4003457"/>
          </a:xfrm>
        </p:spPr>
        <p:txBody>
          <a:bodyPr/>
          <a:lstStyle>
            <a:lvl1pPr>
              <a:defRPr sz="20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1400" y="1981791"/>
            <a:ext cx="4009745" cy="4003457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pic>
        <p:nvPicPr>
          <p:cNvPr id="10" name="Grafik 9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8799" y="3520937"/>
            <a:ext cx="403860" cy="25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Seit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6385392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714300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eitentitel mit großem 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1100182"/>
            <a:ext cx="5048307" cy="46733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</p:spTree>
    <p:extLst>
      <p:ext uri="{BB962C8B-B14F-4D97-AF65-F5344CB8AC3E}">
        <p14:creationId xmlns="" xmlns:p14="http://schemas.microsoft.com/office/powerpoint/2010/main" val="2423534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horizont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2854" y="2097682"/>
            <a:ext cx="8063861" cy="370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1653022"/>
            <a:ext cx="8063861" cy="3196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Seitenuntertitel eingeben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1104582"/>
            <a:ext cx="8062913" cy="51593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400" b="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noProof="0" dirty="0" smtClean="0"/>
              <a:t>Hier Seitentitel</a:t>
            </a:r>
            <a:r>
              <a:rPr lang="de-DE" baseline="0" noProof="0" dirty="0" smtClean="0"/>
              <a:t>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18442432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vertik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22414" y="1100182"/>
            <a:ext cx="5001172" cy="4673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701605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547285" y="2051722"/>
            <a:ext cx="4534288" cy="36160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519514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pic>
        <p:nvPicPr>
          <p:cNvPr id="7" name="Grafik 6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8799" y="3520937"/>
            <a:ext cx="403860" cy="25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pic>
        <p:nvPicPr>
          <p:cNvPr id="10" name="Grafik 9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8799" y="3520937"/>
            <a:ext cx="403860" cy="25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48600" y="488334"/>
            <a:ext cx="1164023" cy="3174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0352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pic>
        <p:nvPicPr>
          <p:cNvPr id="10" name="Grafik 9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8799" y="3520937"/>
            <a:ext cx="403860" cy="25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0352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34" y="1568957"/>
            <a:ext cx="2148667" cy="87134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663347" y="3537697"/>
            <a:ext cx="266165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00" noProof="0" dirty="0" smtClean="0"/>
              <a:t>Vortragende</a:t>
            </a:r>
            <a:br>
              <a:rPr lang="de-DE" sz="1200" noProof="0" dirty="0" smtClean="0"/>
            </a:br>
            <a:r>
              <a:rPr lang="de-DE" sz="1200" noProof="0" dirty="0" smtClean="0"/>
              <a:t>XX. Monat Jahr</a:t>
            </a:r>
            <a:endParaRPr lang="de-DE" sz="1200" noProof="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63346" y="2613205"/>
            <a:ext cx="256979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800" dirty="0" smtClean="0">
                <a:solidFill>
                  <a:schemeClr val="accent1"/>
                </a:solidFill>
              </a:rPr>
              <a:t>Thema</a:t>
            </a:r>
            <a:r>
              <a:rPr lang="de-DE" sz="2800" baseline="0" dirty="0" smtClean="0">
                <a:solidFill>
                  <a:schemeClr val="accent1"/>
                </a:solidFill>
              </a:rPr>
              <a:t>		  des Vortrags</a:t>
            </a:r>
            <a:endParaRPr lang="de-DE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811480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2540687"/>
            <a:ext cx="1742966" cy="47535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70993" y="1827650"/>
            <a:ext cx="5690044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2974744"/>
            <a:ext cx="5690044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8" name="Picture 7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9" name="Gerade Verbindung 8"/>
          <p:cNvCxnSpPr/>
          <p:nvPr userDrawn="1"/>
        </p:nvCxnSpPr>
        <p:spPr>
          <a:xfrm flipH="1" flipV="1">
            <a:off x="4572000" y="3421380"/>
            <a:ext cx="0" cy="14400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609854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4860110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673908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1282994"/>
            <a:ext cx="1742966" cy="47535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1"/>
            <a:ext cx="8058342" cy="30357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090387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0"/>
            <a:ext cx="8058342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5" name="Picture 4" descr="Logo_ees_B_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6" name="Gerade Verbindung 5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971982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29499" y="6440853"/>
            <a:ext cx="1301435" cy="3549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016436"/>
            <a:ext cx="8058343" cy="999601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36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079711"/>
            <a:ext cx="8058342" cy="31119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Vortragende bzw. Untertitel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570993" y="3632201"/>
            <a:ext cx="8058342" cy="304800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1400" dirty="0" smtClean="0"/>
            </a:lvl1pPr>
          </a:lstStyle>
          <a:p>
            <a:pPr marL="0" lvl="0" indent="0">
              <a:buNone/>
            </a:pPr>
            <a:r>
              <a:rPr lang="de-DE" dirty="0" smtClean="0"/>
              <a:t>Anlass des Vortrags bzw. Vortragender – Ort, XX. Monat Jahr</a:t>
            </a:r>
          </a:p>
        </p:txBody>
      </p:sp>
    </p:spTree>
    <p:extLst>
      <p:ext uri="{BB962C8B-B14F-4D97-AF65-F5344CB8AC3E}">
        <p14:creationId xmlns="" xmlns:p14="http://schemas.microsoft.com/office/powerpoint/2010/main" val="31288790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36626"/>
            <a:ext cx="9144000" cy="5404082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2854" y="2850661"/>
            <a:ext cx="8107146" cy="1143473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de-DE" noProof="0" dirty="0" smtClean="0"/>
              <a:t>Hier Kapitelüberschrift eingeben</a:t>
            </a:r>
            <a:endParaRPr lang="de-D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2854" y="4200496"/>
            <a:ext cx="8107146" cy="159847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Hier Untertitel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7506545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5.emf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8649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4" r:id="rId4"/>
  </p:sldLayoutIdLst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3924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t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31828"/>
            <a:ext cx="9144000" cy="526172"/>
          </a:xfrm>
          <a:prstGeom prst="rect">
            <a:avLst/>
          </a:prstGeom>
          <a:solidFill>
            <a:srgbClr val="D3D9DC"/>
          </a:solidFill>
          <a:ln>
            <a:noFill/>
          </a:ln>
          <a:effectLst>
            <a:innerShdw blurRad="63500" dist="50800" dir="16200000">
              <a:schemeClr val="tx1">
                <a:alpha val="53000"/>
              </a:schemeClr>
            </a:inn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2854" y="1101187"/>
            <a:ext cx="8078291" cy="7370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2854" y="1980000"/>
            <a:ext cx="8080502" cy="38189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0" y="0"/>
            <a:ext cx="9143999" cy="941338"/>
          </a:xfrm>
          <a:prstGeom prst="rect">
            <a:avLst/>
          </a:prstGeom>
          <a:solidFill>
            <a:schemeClr val="bg1"/>
          </a:solidFill>
        </p:spPr>
        <p:txBody>
          <a:bodyPr vert="horz" lIns="540000" tIns="0" rIns="0" bIns="18000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noProof="0" dirty="0" smtClean="0">
                <a:solidFill>
                  <a:schemeClr val="accent4"/>
                </a:solidFill>
              </a:rPr>
              <a:t>Integrationsverfahren</a:t>
            </a:r>
            <a:br>
              <a:rPr lang="de-DE" sz="2000" noProof="0" dirty="0" smtClean="0">
                <a:solidFill>
                  <a:schemeClr val="accent4"/>
                </a:solidFill>
              </a:rPr>
            </a:br>
            <a:r>
              <a:rPr lang="de-DE" sz="1600" noProof="0" dirty="0" smtClean="0">
                <a:solidFill>
                  <a:schemeClr val="accent4"/>
                </a:solidFill>
              </a:rPr>
              <a:t>zur</a:t>
            </a:r>
            <a:r>
              <a:rPr lang="de-DE" sz="1600" baseline="0" noProof="0" dirty="0" smtClean="0">
                <a:solidFill>
                  <a:schemeClr val="accent4"/>
                </a:solidFill>
              </a:rPr>
              <a:t> Simulation im Zeitbereich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-79928" y="941338"/>
            <a:ext cx="9440400" cy="0"/>
          </a:xfrm>
          <a:prstGeom prst="line">
            <a:avLst/>
          </a:prstGeom>
          <a:ln w="127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_ees_B_rgb.ai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218" y="124847"/>
            <a:ext cx="1646401" cy="720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532854" y="6494209"/>
            <a:ext cx="4310079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de-DE" sz="1000" dirty="0" smtClean="0"/>
              <a:t>Seite </a:t>
            </a:r>
            <a:fld id="{9914C5B0-1ECF-9E4E-9F51-69F6258311B2}" type="slidenum">
              <a:rPr lang="de-DE" sz="1000" smtClean="0"/>
              <a:pPr/>
              <a:t>‹Nr.›</a:t>
            </a:fld>
            <a:r>
              <a:rPr lang="de-DE" sz="1000" dirty="0" smtClean="0"/>
              <a:t>  •  Simon Kerschbaum  •  13. Dezember 2013</a:t>
            </a:r>
            <a:endParaRPr lang="de-DE" sz="1000" dirty="0"/>
          </a:p>
        </p:txBody>
      </p:sp>
    </p:spTree>
    <p:extLst>
      <p:ext uri="{BB962C8B-B14F-4D97-AF65-F5344CB8AC3E}">
        <p14:creationId xmlns="" xmlns:p14="http://schemas.microsoft.com/office/powerpoint/2010/main" val="89011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80" r:id="rId4"/>
    <p:sldLayoutId id="2147483668" r:id="rId5"/>
    <p:sldLayoutId id="2147483669" r:id="rId6"/>
    <p:sldLayoutId id="2147483670" r:id="rId7"/>
    <p:sldLayoutId id="2147483672" r:id="rId8"/>
    <p:sldLayoutId id="2147483673" r:id="rId9"/>
    <p:sldLayoutId id="2147483681" r:id="rId10"/>
    <p:sldLayoutId id="2147483682" r:id="rId11"/>
    <p:sldLayoutId id="2147483683" r:id="rId12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4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7600" indent="-3204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–"/>
        <a:defRPr sz="1600" strike="noStrik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64000" indent="-2520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80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032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9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24.xml"/><Relationship Id="rId7" Type="http://schemas.openxmlformats.org/officeDocument/2006/relationships/image" Target="../media/image42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28.xml"/><Relationship Id="rId7" Type="http://schemas.openxmlformats.org/officeDocument/2006/relationships/image" Target="../media/image47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51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50.png"/><Relationship Id="rId4" Type="http://schemas.openxmlformats.org/officeDocument/2006/relationships/tags" Target="../tags/tag29.xml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7.xml"/><Relationship Id="rId7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0.xml"/><Relationship Id="rId7" Type="http://schemas.openxmlformats.org/officeDocument/2006/relationships/image" Target="../media/image1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11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7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tags" Target="../tags/tag16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9.xml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Integrationsverfahren </a:t>
            </a:r>
            <a:br>
              <a:rPr lang="de-DE" dirty="0" smtClean="0"/>
            </a:br>
            <a:r>
              <a:rPr lang="de-DE" dirty="0" smtClean="0"/>
              <a:t>zur Simulation im Zeitbereich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Simon Kerschbaum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de-DE" dirty="0" smtClean="0"/>
              <a:t>13.12.2013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523895" y="2051723"/>
            <a:ext cx="4559956" cy="3616044"/>
          </a:xfrm>
          <a:prstGeom prst="rect">
            <a:avLst/>
          </a:prstGeom>
          <a:noFill/>
        </p:spPr>
      </p:pic>
      <p:pic>
        <p:nvPicPr>
          <p:cNvPr id="19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523895" y="2051723"/>
            <a:ext cx="4555394" cy="3616044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Mittelwert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Steigungen</a:t>
            </a:r>
            <a:r>
              <a:rPr lang="en-US" dirty="0" smtClean="0"/>
              <a:t> von </a:t>
            </a:r>
            <a:r>
              <a:rPr lang="en-US" dirty="0" err="1" smtClean="0"/>
              <a:t>explizitem</a:t>
            </a:r>
            <a:r>
              <a:rPr lang="en-US" dirty="0" smtClean="0"/>
              <a:t> und </a:t>
            </a:r>
            <a:r>
              <a:rPr lang="en-US" dirty="0" err="1" smtClean="0"/>
              <a:t>implizitem</a:t>
            </a:r>
            <a:r>
              <a:rPr lang="en-US" dirty="0" smtClean="0"/>
              <a:t> Euler:</a:t>
            </a:r>
          </a:p>
          <a:p>
            <a:endParaRPr lang="en-US" dirty="0" smtClean="0"/>
          </a:p>
          <a:p>
            <a:r>
              <a:rPr lang="de-DE" dirty="0" smtClean="0"/>
              <a:t>Implizite Gleichung</a:t>
            </a:r>
            <a:br>
              <a:rPr lang="de-DE" dirty="0" smtClean="0"/>
            </a:br>
            <a:r>
              <a:rPr lang="de-DE" dirty="0" smtClean="0">
                <a:sym typeface="Wingdings" pitchFamily="2" charset="2"/>
              </a:rPr>
              <a:t> Auflösen</a:t>
            </a: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Keine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Instabilit</a:t>
            </a:r>
            <a:r>
              <a:rPr lang="de-DE" dirty="0" err="1" smtClean="0">
                <a:sym typeface="Wingdings" pitchFamily="2" charset="2"/>
              </a:rPr>
              <a:t>ät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pic>
        <p:nvPicPr>
          <p:cNvPr id="9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526175" y="2051722"/>
            <a:ext cx="4555396" cy="3616045"/>
          </a:xfrm>
          <a:prstGeom prst="rect">
            <a:avLst/>
          </a:prstGeom>
          <a:noFill/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524389" y="2815765"/>
            <a:ext cx="3259455" cy="308610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24389" y="3947424"/>
            <a:ext cx="1943100" cy="6000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Problem: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implizite Gleichung </a:t>
            </a:r>
            <a:br>
              <a:rPr lang="de-DE" dirty="0" smtClean="0"/>
            </a:br>
            <a:r>
              <a:rPr lang="de-DE" b="1" dirty="0" smtClean="0"/>
              <a:t>nicht lösbar </a:t>
            </a:r>
            <a:r>
              <a:rPr lang="de-DE" dirty="0" smtClean="0"/>
              <a:t>oder </a:t>
            </a:r>
            <a:r>
              <a:rPr lang="de-DE" b="1" dirty="0" smtClean="0"/>
              <a:t>Rechenaufwand zu groß</a:t>
            </a:r>
          </a:p>
          <a:p>
            <a:pPr>
              <a:buFont typeface="Arial" pitchFamily="34" charset="0"/>
              <a:buChar char="→"/>
            </a:pPr>
            <a:r>
              <a:rPr lang="de-DE" dirty="0" err="1" smtClean="0">
                <a:sym typeface="Wingdings" pitchFamily="2" charset="2"/>
              </a:rPr>
              <a:t>explitizes</a:t>
            </a:r>
            <a:r>
              <a:rPr lang="de-DE" dirty="0" smtClean="0">
                <a:sym typeface="Wingdings" pitchFamily="2" charset="2"/>
              </a:rPr>
              <a:t> Verfahren benötigt</a:t>
            </a:r>
          </a:p>
          <a:p>
            <a:pPr>
              <a:buFont typeface="Arial" pitchFamily="34" charset="0"/>
              <a:buChar char="→"/>
            </a:pPr>
            <a:r>
              <a:rPr lang="de-DE" dirty="0" smtClean="0">
                <a:sym typeface="Wingdings" pitchFamily="2" charset="2"/>
              </a:rPr>
              <a:t>Idee: Schätzung des unbekannten Wertes         durch expliziten Euler</a:t>
            </a:r>
          </a:p>
          <a:p>
            <a:pPr>
              <a:buFont typeface="Arial" pitchFamily="34" charset="0"/>
              <a:buChar char="→"/>
            </a:pPr>
            <a:r>
              <a:rPr lang="en-US" i="1" dirty="0" err="1" smtClean="0">
                <a:sym typeface="Wingdings" pitchFamily="2" charset="2"/>
              </a:rPr>
              <a:t>Heun</a:t>
            </a:r>
            <a:r>
              <a:rPr lang="en-US" dirty="0" err="1" smtClean="0">
                <a:sym typeface="Wingdings" pitchFamily="2" charset="2"/>
              </a:rPr>
              <a:t>-Verfahren</a:t>
            </a:r>
            <a:r>
              <a:rPr lang="en-US" dirty="0" smtClean="0">
                <a:sym typeface="Wingdings" pitchFamily="2" charset="2"/>
              </a:rPr>
              <a:t>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1" name="Grafik 1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85989" y="2282190"/>
            <a:ext cx="3259455" cy="308610"/>
          </a:xfrm>
          <a:prstGeom prst="rect">
            <a:avLst/>
          </a:prstGeom>
        </p:spPr>
      </p:pic>
      <p:pic>
        <p:nvPicPr>
          <p:cNvPr id="12" name="Grafik 11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16575" y="3511550"/>
            <a:ext cx="451485" cy="171450"/>
          </a:xfrm>
          <a:prstGeom prst="rect">
            <a:avLst/>
          </a:prstGeom>
        </p:spPr>
      </p:pic>
      <p:pic>
        <p:nvPicPr>
          <p:cNvPr id="18" name="Grafik 17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740026" y="3749675"/>
            <a:ext cx="4170045" cy="457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-108517" y="2059597"/>
            <a:ext cx="5163225" cy="3502508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Instabilität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gro</a:t>
            </a:r>
            <a:r>
              <a:rPr lang="de-DE" dirty="0" err="1" smtClean="0"/>
              <a:t>ßer</a:t>
            </a:r>
            <a:r>
              <a:rPr lang="de-DE" dirty="0" smtClean="0"/>
              <a:t> Schrittweite!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</a:t>
            </a:r>
            <a:r>
              <a:rPr lang="de-DE" dirty="0" err="1" smtClean="0"/>
              <a:t>Heun</a:t>
            </a:r>
            <a:r>
              <a:rPr lang="de-DE" dirty="0" smtClean="0"/>
              <a:t>-Verfahren</a:t>
            </a:r>
            <a:endParaRPr lang="de-DE" dirty="0"/>
          </a:p>
        </p:txBody>
      </p:sp>
      <p:pic>
        <p:nvPicPr>
          <p:cNvPr id="10" name="Grafik 9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73700" y="2191386"/>
            <a:ext cx="2453640" cy="348615"/>
          </a:xfrm>
          <a:prstGeom prst="rect">
            <a:avLst/>
          </a:prstGeom>
        </p:spPr>
      </p:pic>
      <p:pic>
        <p:nvPicPr>
          <p:cNvPr id="11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8517" y="2059597"/>
            <a:ext cx="5163225" cy="35025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einfachsten Verfahren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Was ist das?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Ein Beispielsystem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Die einfachsten Verfahren</a:t>
            </a:r>
          </a:p>
          <a:p>
            <a:r>
              <a:rPr lang="de-DE" dirty="0" smtClean="0"/>
              <a:t>Stabilitätsbetrachtungen</a:t>
            </a:r>
            <a:endParaRPr lang="de-DE" dirty="0" smtClean="0"/>
          </a:p>
          <a:p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Schrittweitensteuerung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/>
          <a:srcRect l="24271" t="18132" r="17292" b="7555"/>
          <a:stretch>
            <a:fillRect/>
          </a:stretch>
        </p:blipFill>
        <p:spPr bwMode="auto">
          <a:xfrm>
            <a:off x="4314349" y="1277710"/>
            <a:ext cx="4820602" cy="4648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Stabilitätsbetrachtungen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32854" y="1760925"/>
            <a:ext cx="3781495" cy="3818974"/>
          </a:xfrm>
        </p:spPr>
        <p:txBody>
          <a:bodyPr/>
          <a:lstStyle/>
          <a:p>
            <a:r>
              <a:rPr lang="de-DE" b="1" dirty="0" smtClean="0"/>
              <a:t>Stabilitätsgebiet S:</a:t>
            </a:r>
            <a:br>
              <a:rPr lang="de-DE" b="1" dirty="0" smtClean="0"/>
            </a:br>
            <a:r>
              <a:rPr lang="de-DE" dirty="0" smtClean="0"/>
              <a:t>Bereich, in dem           liegen müssen, damit Verfahren stabil</a:t>
            </a:r>
            <a:br>
              <a:rPr lang="de-DE" dirty="0" smtClean="0"/>
            </a:b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: Eigenwerte der Dynamikmatrix     in </a:t>
            </a:r>
            <a:br>
              <a:rPr lang="de-DE" dirty="0" smtClean="0"/>
            </a:br>
            <a:r>
              <a:rPr lang="de-DE" dirty="0" smtClean="0"/>
              <a:t>System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Grafik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625725" y="2136140"/>
            <a:ext cx="571500" cy="217170"/>
          </a:xfrm>
          <a:prstGeom prst="rect">
            <a:avLst/>
          </a:prstGeom>
        </p:spPr>
      </p:pic>
      <p:pic>
        <p:nvPicPr>
          <p:cNvPr id="8" name="Grafik 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02005" y="3048635"/>
            <a:ext cx="198120" cy="217170"/>
          </a:xfrm>
          <a:prstGeom prst="rect">
            <a:avLst/>
          </a:prstGeom>
        </p:spPr>
      </p:pic>
      <p:pic>
        <p:nvPicPr>
          <p:cNvPr id="9" name="Grafik 8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540000" y="3351530"/>
            <a:ext cx="175260" cy="182880"/>
          </a:xfrm>
          <a:prstGeom prst="rect">
            <a:avLst/>
          </a:prstGeom>
        </p:spPr>
      </p:pic>
      <p:pic>
        <p:nvPicPr>
          <p:cNvPr id="10" name="Grafik 9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739900" y="3657600"/>
            <a:ext cx="800100" cy="1847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</a:p>
          <a:p>
            <a:r>
              <a:rPr lang="de-DE" dirty="0" smtClean="0"/>
              <a:t>Ein Beispielsystem</a:t>
            </a:r>
          </a:p>
          <a:p>
            <a:r>
              <a:rPr lang="de-DE" dirty="0" smtClean="0"/>
              <a:t>Die einfachsten Verfahren</a:t>
            </a:r>
          </a:p>
          <a:p>
            <a:r>
              <a:rPr lang="de-DE" dirty="0" smtClean="0"/>
              <a:t>Stabilitätsbetrachtungen</a:t>
            </a:r>
          </a:p>
          <a:p>
            <a:r>
              <a:rPr lang="de-DE" dirty="0" err="1" smtClean="0"/>
              <a:t>Schrittweitensteuerung</a:t>
            </a:r>
            <a:endParaRPr lang="de-DE" dirty="0" smtClean="0"/>
          </a:p>
          <a:p>
            <a:r>
              <a:rPr lang="de-DE" dirty="0" smtClean="0"/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Analytische Berechnung von komplexen Systemen nicht möglich</a:t>
            </a:r>
            <a:br>
              <a:rPr lang="de-DE" dirty="0" smtClean="0"/>
            </a:br>
            <a:r>
              <a:rPr lang="de-DE" dirty="0" smtClean="0"/>
              <a:t>(z.B.: Energieversorgungsnetz)</a:t>
            </a:r>
          </a:p>
          <a:p>
            <a:r>
              <a:rPr lang="de-DE" dirty="0" smtClean="0"/>
              <a:t>Verwendung des PC als Simulationsmedium</a:t>
            </a:r>
          </a:p>
          <a:p>
            <a:r>
              <a:rPr lang="de-DE" dirty="0" smtClean="0"/>
              <a:t>Aufgabe: Lösung von </a:t>
            </a:r>
            <a:r>
              <a:rPr lang="de-DE" i="1" dirty="0" smtClean="0"/>
              <a:t>Anfangswertaufgaben:</a:t>
            </a: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>						                </a:t>
            </a:r>
            <a:r>
              <a:rPr lang="de-DE" dirty="0" smtClean="0"/>
              <a:t>führt zu Integration:</a:t>
            </a:r>
          </a:p>
          <a:p>
            <a:endParaRPr lang="de-DE" dirty="0" smtClean="0"/>
          </a:p>
          <a:p>
            <a:r>
              <a:rPr lang="de-DE" dirty="0" smtClean="0"/>
              <a:t>Numerische Approximation erforderlich:</a:t>
            </a:r>
          </a:p>
          <a:p>
            <a:endParaRPr lang="en-US" dirty="0" smtClean="0"/>
          </a:p>
          <a:p>
            <a:r>
              <a:rPr lang="en-US" dirty="0" smtClean="0">
                <a:sym typeface="Wingdings" pitchFamily="2" charset="2"/>
              </a:rPr>
              <a:t></a:t>
            </a:r>
            <a:r>
              <a:rPr lang="en-US" dirty="0" smtClean="0"/>
              <a:t> </a:t>
            </a:r>
            <a:r>
              <a:rPr lang="en-US" dirty="0" err="1" smtClean="0"/>
              <a:t>Integrationsverfahren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pic>
        <p:nvPicPr>
          <p:cNvPr id="11" name="Grafik 1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2917" y="3601460"/>
            <a:ext cx="2868930" cy="255270"/>
          </a:xfrm>
          <a:prstGeom prst="rect">
            <a:avLst/>
          </a:prstGeom>
        </p:spPr>
      </p:pic>
      <p:pic>
        <p:nvPicPr>
          <p:cNvPr id="8" name="Grafik 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10001" y="3287357"/>
            <a:ext cx="2286000" cy="883920"/>
          </a:xfrm>
          <a:prstGeom prst="rect">
            <a:avLst/>
          </a:prstGeom>
        </p:spPr>
      </p:pic>
      <p:pic>
        <p:nvPicPr>
          <p:cNvPr id="10" name="Grafik 9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1882" y="4787153"/>
            <a:ext cx="598170" cy="219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Entladung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Kondensators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err="1" smtClean="0"/>
              <a:t>Modellbildung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Spannungs</a:t>
            </a:r>
            <a:r>
              <a:rPr lang="en-US" dirty="0" smtClean="0"/>
              <a:t>-</a:t>
            </a:r>
            <a:br>
              <a:rPr lang="en-US" dirty="0" smtClean="0"/>
            </a:br>
            <a:r>
              <a:rPr lang="en-US" dirty="0" smtClean="0"/>
              <a:t>und </a:t>
            </a:r>
            <a:r>
              <a:rPr lang="en-US" dirty="0" err="1" smtClean="0"/>
              <a:t>Strombeziehungen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hier</a:t>
            </a:r>
            <a:r>
              <a:rPr lang="en-US" dirty="0" smtClean="0"/>
              <a:t>: </a:t>
            </a:r>
          </a:p>
        </p:txBody>
      </p:sp>
      <p:pic>
        <p:nvPicPr>
          <p:cNvPr id="2056" name="Picture 8" descr="C:\Sonstiges\Studium\9. Semester\SNE\Ausarbeitung\Vortrag\Bilder\konvertiert\Netzwer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78683" y="1101187"/>
            <a:ext cx="3009527" cy="2150203"/>
          </a:xfrm>
          <a:prstGeom prst="rect">
            <a:avLst/>
          </a:prstGeom>
          <a:noFill/>
        </p:spPr>
      </p:pic>
      <p:pic>
        <p:nvPicPr>
          <p:cNvPr id="21" name="Grafik 2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b="69573"/>
          <a:stretch>
            <a:fillRect/>
          </a:stretch>
        </p:blipFill>
        <p:spPr>
          <a:xfrm>
            <a:off x="791042" y="3545545"/>
            <a:ext cx="3228975" cy="990596"/>
          </a:xfrm>
          <a:prstGeom prst="rect">
            <a:avLst/>
          </a:prstGeom>
        </p:spPr>
      </p:pic>
      <p:pic>
        <p:nvPicPr>
          <p:cNvPr id="22" name="Grafik 21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t="29326" b="19642"/>
          <a:stretch>
            <a:fillRect/>
          </a:stretch>
        </p:blipFill>
        <p:spPr>
          <a:xfrm>
            <a:off x="3587089" y="3143642"/>
            <a:ext cx="3228975" cy="1661440"/>
          </a:xfrm>
          <a:prstGeom prst="rect">
            <a:avLst/>
          </a:prstGeom>
        </p:spPr>
      </p:pic>
      <p:pic>
        <p:nvPicPr>
          <p:cNvPr id="23" name="Grafik 22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26528" y="5599174"/>
            <a:ext cx="2226945" cy="226695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2743200" y="5518489"/>
            <a:ext cx="1039906" cy="3444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046912" y="5065989"/>
            <a:ext cx="2047875" cy="255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  <a:r>
              <a:rPr lang="en-US" sz="500" dirty="0" smtClean="0"/>
              <a:t/>
            </a:r>
            <a:br>
              <a:rPr lang="en-US" sz="500" dirty="0" smtClean="0"/>
            </a:br>
            <a:endParaRPr lang="en-US" sz="500" dirty="0" smtClean="0"/>
          </a:p>
          <a:p>
            <a:r>
              <a:rPr lang="en-US" dirty="0" err="1" smtClean="0"/>
              <a:t>Tatsächliche</a:t>
            </a:r>
            <a:r>
              <a:rPr lang="en-US" dirty="0" smtClean="0"/>
              <a:t> </a:t>
            </a:r>
            <a:r>
              <a:rPr lang="en-US" dirty="0" err="1" smtClean="0"/>
              <a:t>Lösung</a:t>
            </a:r>
            <a:r>
              <a:rPr lang="en-US" dirty="0" smtClean="0"/>
              <a:t>: 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1426528" y="1971035"/>
            <a:ext cx="2356578" cy="344426"/>
            <a:chOff x="1426528" y="5518489"/>
            <a:chExt cx="2356578" cy="344426"/>
          </a:xfrm>
        </p:grpSpPr>
        <p:pic>
          <p:nvPicPr>
            <p:cNvPr id="23" name="Grafik 22" descr="addin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426528" y="5599174"/>
              <a:ext cx="2226945" cy="226695"/>
            </a:xfrm>
            <a:prstGeom prst="rect">
              <a:avLst/>
            </a:prstGeom>
          </p:spPr>
        </p:pic>
        <p:sp>
          <p:nvSpPr>
            <p:cNvPr id="25" name="Rechteck 24"/>
            <p:cNvSpPr/>
            <p:nvPr/>
          </p:nvSpPr>
          <p:spPr>
            <a:xfrm>
              <a:off x="2743200" y="5518489"/>
              <a:ext cx="1039906" cy="34442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1" name="Picture 8" descr="C:\Sonstiges\Studium\9. Semester\SNE\Ausarbeitung\Vortrag\Bilder\konvertiert\Netzwerk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8683" y="1101187"/>
            <a:ext cx="3009527" cy="2150203"/>
          </a:xfrm>
          <a:prstGeom prst="rect">
            <a:avLst/>
          </a:prstGeom>
          <a:noFill/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66136" y="2486210"/>
            <a:ext cx="1329690" cy="278130"/>
          </a:xfrm>
          <a:prstGeom prst="rect">
            <a:avLst/>
          </a:prstGeom>
        </p:spPr>
      </p:pic>
      <p:pic>
        <p:nvPicPr>
          <p:cNvPr id="3078" name="Picture 6" descr="C:\Sonstiges\Studium\9. Semester\SNE\Ausarbeitung\Vortrag\Bilder\konvertiert\Vergleich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45898" y="3201270"/>
            <a:ext cx="4589463" cy="29114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einfachsten Verfahren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Was ist das?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Ein Beispielsystem</a:t>
            </a:r>
          </a:p>
          <a:p>
            <a:r>
              <a:rPr lang="de-DE" dirty="0" smtClean="0"/>
              <a:t>Die einfachsten Verfahren</a:t>
            </a:r>
          </a:p>
          <a:p>
            <a:pPr lvl="1"/>
            <a:r>
              <a:rPr lang="en-US" dirty="0" err="1" smtClean="0"/>
              <a:t>Explizites</a:t>
            </a:r>
            <a:r>
              <a:rPr lang="en-US" dirty="0" smtClean="0"/>
              <a:t> und </a:t>
            </a:r>
            <a:r>
              <a:rPr lang="en-US" dirty="0" err="1" smtClean="0"/>
              <a:t>implizites</a:t>
            </a:r>
            <a:r>
              <a:rPr lang="en-US" dirty="0" smtClean="0"/>
              <a:t> </a:t>
            </a:r>
            <a:r>
              <a:rPr lang="en-US" dirty="0" err="1" smtClean="0"/>
              <a:t>Eulerverfahren</a:t>
            </a:r>
            <a:endParaRPr lang="en-US" dirty="0" smtClean="0"/>
          </a:p>
          <a:p>
            <a:pPr lvl="1"/>
            <a:r>
              <a:rPr lang="en-US" dirty="0" err="1" smtClean="0"/>
              <a:t>Trapezregel</a:t>
            </a:r>
            <a:r>
              <a:rPr lang="en-US" dirty="0" smtClean="0"/>
              <a:t> und </a:t>
            </a:r>
            <a:r>
              <a:rPr lang="en-US" dirty="0" err="1" smtClean="0"/>
              <a:t>Heun-Verfahren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Allgemeine</a:t>
            </a:r>
            <a:r>
              <a:rPr lang="en-US" dirty="0" smtClean="0"/>
              <a:t> </a:t>
            </a:r>
            <a:r>
              <a:rPr lang="en-US" dirty="0" err="1" smtClean="0"/>
              <a:t>Runge-Kutta</a:t>
            </a:r>
            <a:r>
              <a:rPr lang="en-US" dirty="0" smtClean="0"/>
              <a:t> </a:t>
            </a:r>
            <a:r>
              <a:rPr lang="en-US" dirty="0" err="1" smtClean="0"/>
              <a:t>Verfahren</a:t>
            </a:r>
            <a:r>
              <a:rPr lang="en-US" dirty="0" smtClean="0"/>
              <a:t>)</a:t>
            </a:r>
            <a:endParaRPr lang="de-DE" dirty="0" smtClean="0"/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Stabilitätsbetrachtungen</a:t>
            </a:r>
          </a:p>
          <a:p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Schrittweitensteuerung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6847" y="2026800"/>
            <a:ext cx="5160094" cy="3567600"/>
          </a:xfrm>
          <a:prstGeom prst="rect">
            <a:avLst/>
          </a:prstGeom>
          <a:noFill/>
        </p:spPr>
      </p:pic>
      <p:pic>
        <p:nvPicPr>
          <p:cNvPr id="16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106847" y="2026800"/>
            <a:ext cx="5160094" cy="3567600"/>
          </a:xfrm>
          <a:prstGeom prst="rect">
            <a:avLst/>
          </a:prstGeom>
          <a:noFill/>
        </p:spPr>
      </p:pic>
      <p:pic>
        <p:nvPicPr>
          <p:cNvPr id="17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106847" y="2026800"/>
            <a:ext cx="5160094" cy="3567600"/>
          </a:xfrm>
          <a:prstGeom prst="rect">
            <a:avLst/>
          </a:prstGeom>
          <a:noFill/>
        </p:spPr>
      </p:pic>
      <p:pic>
        <p:nvPicPr>
          <p:cNvPr id="18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106847" y="2026800"/>
            <a:ext cx="5160094" cy="3567600"/>
          </a:xfrm>
          <a:prstGeom prst="rect">
            <a:avLst/>
          </a:prstGeom>
          <a:noFill/>
        </p:spPr>
      </p:pic>
      <p:pic>
        <p:nvPicPr>
          <p:cNvPr id="19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-106847" y="2026800"/>
            <a:ext cx="5160094" cy="3567600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-108000" y="2026991"/>
            <a:ext cx="5162400" cy="3567217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T = 0.5</a:t>
            </a:r>
          </a:p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konstanter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endParaRPr lang="de-DE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Das explizite Euler-Verfahren</a:t>
            </a:r>
            <a:endParaRPr lang="de-DE" dirty="0"/>
          </a:p>
        </p:txBody>
      </p:sp>
      <p:pic>
        <p:nvPicPr>
          <p:cNvPr id="25" name="Grafik 2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04512" y="3303490"/>
            <a:ext cx="1855470" cy="232410"/>
          </a:xfrm>
          <a:prstGeom prst="rect">
            <a:avLst/>
          </a:prstGeom>
        </p:spPr>
      </p:pic>
      <p:pic>
        <p:nvPicPr>
          <p:cNvPr id="26" name="Grafik 25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08882" y="3652888"/>
            <a:ext cx="1842135" cy="255270"/>
          </a:xfrm>
          <a:prstGeom prst="rect">
            <a:avLst/>
          </a:prstGeom>
        </p:spPr>
      </p:pic>
      <p:pic>
        <p:nvPicPr>
          <p:cNvPr id="27" name="Grafik 26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508882" y="4040727"/>
            <a:ext cx="2823210" cy="25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-108518" y="2059597"/>
            <a:ext cx="5163228" cy="3502510"/>
          </a:xfrm>
          <a:prstGeom prst="rect">
            <a:avLst/>
          </a:prstGeom>
          <a:noFill/>
        </p:spPr>
      </p:pic>
      <p:pic>
        <p:nvPicPr>
          <p:cNvPr id="1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-108518" y="2059597"/>
            <a:ext cx="5163227" cy="3502509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108518" y="2059597"/>
            <a:ext cx="5163227" cy="3502509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T =2.1</a:t>
            </a:r>
          </a:p>
          <a:p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r>
              <a:rPr lang="de-DE" b="1" dirty="0" smtClean="0"/>
              <a:t> </a:t>
            </a:r>
            <a:r>
              <a:rPr lang="de-DE" dirty="0" smtClean="0"/>
              <a:t>bei zu großer Schrittweite!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explizite Euler-Verfahren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89179" y="2051724"/>
            <a:ext cx="5124548" cy="3543024"/>
          </a:xfrm>
          <a:prstGeom prst="rect">
            <a:avLst/>
          </a:prstGeom>
          <a:noFill/>
        </p:spPr>
      </p:pic>
      <p:pic>
        <p:nvPicPr>
          <p:cNvPr id="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89179" y="2051723"/>
            <a:ext cx="5124548" cy="3543024"/>
          </a:xfrm>
          <a:prstGeom prst="rect">
            <a:avLst/>
          </a:prstGeom>
          <a:noFill/>
        </p:spPr>
      </p:pic>
      <p:pic>
        <p:nvPicPr>
          <p:cNvPr id="3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89179" y="2051723"/>
            <a:ext cx="5124548" cy="3543024"/>
          </a:xfrm>
          <a:prstGeom prst="rect">
            <a:avLst/>
          </a:prstGeom>
          <a:noFill/>
        </p:spPr>
      </p:pic>
      <p:pic>
        <p:nvPicPr>
          <p:cNvPr id="28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89177" y="2051724"/>
            <a:ext cx="5124546" cy="3543023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r>
              <a:rPr lang="en-US" dirty="0" smtClean="0"/>
              <a:t> des </a:t>
            </a:r>
            <a:r>
              <a:rPr lang="en-US" dirty="0" err="1" smtClean="0"/>
              <a:t>Intervallendes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Nichtlineare</a:t>
            </a:r>
            <a:r>
              <a:rPr lang="en-US" dirty="0" smtClean="0"/>
              <a:t>) </a:t>
            </a:r>
            <a:r>
              <a:rPr lang="en-US" dirty="0" err="1" smtClean="0"/>
              <a:t>Gleichung</a:t>
            </a:r>
            <a:r>
              <a:rPr lang="en-US" dirty="0" smtClean="0"/>
              <a:t> muss gel</a:t>
            </a:r>
            <a:r>
              <a:rPr lang="de-DE" dirty="0" smtClean="0"/>
              <a:t>öst werden</a:t>
            </a:r>
            <a:br>
              <a:rPr lang="de-DE" dirty="0" smtClean="0"/>
            </a:br>
            <a:endParaRPr lang="en-US" dirty="0" smtClean="0"/>
          </a:p>
          <a:p>
            <a:endParaRPr lang="en-US" b="1" dirty="0" smtClean="0"/>
          </a:p>
          <a:p>
            <a:r>
              <a:rPr lang="en-US" b="1" dirty="0" err="1" smtClean="0"/>
              <a:t>Keine</a:t>
            </a:r>
            <a:r>
              <a:rPr lang="en-US" b="1" dirty="0" smtClean="0"/>
              <a:t> </a:t>
            </a:r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endParaRPr lang="en-US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implizite Euler-Verfahren</a:t>
            </a:r>
            <a:endParaRPr lang="de-DE" dirty="0"/>
          </a:p>
        </p:txBody>
      </p:sp>
      <p:pic>
        <p:nvPicPr>
          <p:cNvPr id="29" name="Grafik 28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19525" y="2525478"/>
            <a:ext cx="2529840" cy="255270"/>
          </a:xfrm>
          <a:prstGeom prst="rect">
            <a:avLst/>
          </a:prstGeom>
        </p:spPr>
      </p:pic>
      <p:pic>
        <p:nvPicPr>
          <p:cNvPr id="30" name="Grafik 2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19525" y="2939580"/>
            <a:ext cx="2179320" cy="232410"/>
          </a:xfrm>
          <a:prstGeom prst="rect">
            <a:avLst/>
          </a:prstGeom>
        </p:spPr>
      </p:pic>
      <p:pic>
        <p:nvPicPr>
          <p:cNvPr id="32" name="Grafik 31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19525" y="4084101"/>
            <a:ext cx="1466850" cy="4800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usepackage{rotating}&#10;&#10;&#10;\begin{document}&#10;\begin{sideways}&#10;$x(t)$&#10;\end{sideways}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lambda=-1, \qquad \dot{x}=-x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dot{x}=\lambda x, \quad x(0)=1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(t)=x_0 e^{\lambda t}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lambda=-1, \qquad \dot{x}=-x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x_i + T\dd \dot{x}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(1-T)x_i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1}=x(0)=1 \Rightarrow x_{2}=0.5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 x_i + T\dd f(x_{i+1})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 x_i - T\dd x_{i+1}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 \dfrac{x_i}{1+T}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usepackage{rotating}&#10;&#10;&#10;\begin{document}&#10;\begin{sideways}&#10;$x(t)$&#10;\end{sideways}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 = T \cdot\frac{1}{2}\big( f(x_i)+f(x_{i+1}) \big)$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 = x_i \dfrac{1-T/2}{1+T/2}$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 = T \cdot\frac{1}{2}\big( f(x_i)+f(x_{i+1}) \big)$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$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= T \cdot \frac{1}{2}\Big( f(x_i) + f\big(x_i+Tf(x_i)\big) \Big)$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= x_i(1-T+\frac{T^2}{2})$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\cdot \lambda_i$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\lambda_i$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A$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\dot{x}=Ax$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usepackage{rotating}&#10;&#10;&#10;\begin{document}&#10;\begin{sideways}&#10;$x(t)$&#10;\end{sideways}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usepackage{rotating}&#10;&#10;&#10;\begin{document}&#10;\begin{sideways}&#10;$x(t)$&#10;\end{sideways}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\begin{document}&#10;&#10;\begin{align*}&#10;&amp;\dot{x}(t) = f(x,t), \quad x(0)=x_0&#10;\end{align*}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\begin{document}&#10;&#10;\begin{align*}&#10;x(t) = x_0 + \int\limits_0^t \dot{x}(t) \mathrm{d}t&#10;\end{align*}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\begin{document}&#10;&#10;\begin{align*}&#10;x_{i}=?&#10;\end{align*}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\begin{align*}&#10;u_C(t)&amp;=u_R(t):=u(t)\\&#10;i(t) &amp;= \frac{-u_R(t)}{R} \\&#10;u_C(t) &amp;= u_0 + \frac{1}{C} \int \limits_0^t i(t) \mathrm{d}t \\&#10;\dot{u}(t) &amp;= \frac{-1}{RC} u(t), \quad u(0) = u_0\\&#10;\dot{x} &amp;= \lambda x, \quad x(0)=x_0\\&#10;&amp;\text{hier: } \dot{x}=-x&#10;\end{align*}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\begin{align*}&#10;u_C(t)&amp;=u_R(t):=u(t)\\&#10;i(t) &amp;= \frac{-u_R(t)}{R} \\&#10;u_C(t) &amp;= u_0 + \frac{1}{C} \int \limits_0^t i(t) \mathrm{d}t \\&#10;\dot{u}(t) &amp;= \frac{-1}{RC} u(t), \quad u(0) = u_0\\&#10;\dot{x} &amp;= \lambda x, \quad x(0)=x_0\\&#10;&amp;\text{hier: } \dot{x}=-x&#10;\end{align*}&#10;&#10;\end{document}"/>
  <p:tag name="IGUANATEXSIZE" val="20"/>
</p:tagLst>
</file>

<file path=ppt/theme/theme1.xml><?xml version="1.0" encoding="utf-8"?>
<a:theme xmlns:a="http://schemas.openxmlformats.org/drawingml/2006/main" name="EES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ckblatt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0" tIns="0" rIns="0" bIns="0"/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Inhaltsseiten">
  <a:themeElements>
    <a:clrScheme name="EES">
      <a:dk1>
        <a:sysClr val="windowText" lastClr="000000"/>
      </a:dk1>
      <a:lt1>
        <a:sysClr val="window" lastClr="FFFFFF"/>
      </a:lt1>
      <a:dk2>
        <a:srgbClr val="A3ACB1"/>
      </a:dk2>
      <a:lt2>
        <a:srgbClr val="B5C4D0"/>
      </a:lt2>
      <a:accent1>
        <a:srgbClr val="024070"/>
      </a:accent1>
      <a:accent2>
        <a:srgbClr val="EEF0EF"/>
      </a:accent2>
      <a:accent3>
        <a:srgbClr val="728CA3"/>
      </a:accent3>
      <a:accent4>
        <a:srgbClr val="969FA3"/>
      </a:accent4>
      <a:accent5>
        <a:srgbClr val="A1C5E4"/>
      </a:accent5>
      <a:accent6>
        <a:srgbClr val="DAE7ED"/>
      </a:accent6>
      <a:hlink>
        <a:srgbClr val="157337"/>
      </a:hlink>
      <a:folHlink>
        <a:srgbClr val="B00A2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EES</Template>
  <TotalTime>0</TotalTime>
  <Words>181</Words>
  <Application>Microsoft Office PowerPoint</Application>
  <PresentationFormat>Bildschirmpräsentation (4:3)</PresentationFormat>
  <Paragraphs>101</Paragraphs>
  <Slides>14</Slides>
  <Notes>11</Notes>
  <HiddenSlides>0</HiddenSlides>
  <MMClips>0</MMClip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14</vt:i4>
      </vt:variant>
    </vt:vector>
  </HeadingPairs>
  <TitlesOfParts>
    <vt:vector size="17" baseType="lpstr">
      <vt:lpstr>EES</vt:lpstr>
      <vt:lpstr>Deckblatt</vt:lpstr>
      <vt:lpstr>Inhaltsseiten</vt:lpstr>
      <vt:lpstr>Integrationsverfahren  zur Simulation im Zeitbereich</vt:lpstr>
      <vt:lpstr>Agenda</vt:lpstr>
      <vt:lpstr>Was ist das?</vt:lpstr>
      <vt:lpstr>Ein Beispielsystem</vt:lpstr>
      <vt:lpstr>Ein Beispielsystem</vt:lpstr>
      <vt:lpstr>Die einfachsten Verfahren</vt:lpstr>
      <vt:lpstr>Das explizite Euler-Verfahren</vt:lpstr>
      <vt:lpstr>Das explizite Euler-Verfahren</vt:lpstr>
      <vt:lpstr>Das implizite Euler-Verfahren</vt:lpstr>
      <vt:lpstr>Die Trapezregel</vt:lpstr>
      <vt:lpstr>Die Trapezregel</vt:lpstr>
      <vt:lpstr>Das Heun-Verfahren</vt:lpstr>
      <vt:lpstr>Die einfachsten Verfahren</vt:lpstr>
      <vt:lpstr>Stabilitätsbetrachtungen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Powerpoint-Vorlage</dc:title>
  <dc:creator>Baum</dc:creator>
  <cp:lastModifiedBy>Baum</cp:lastModifiedBy>
  <cp:revision>95</cp:revision>
  <cp:lastPrinted>2011-06-29T10:46:41Z</cp:lastPrinted>
  <dcterms:created xsi:type="dcterms:W3CDTF">2013-12-05T10:13:31Z</dcterms:created>
  <dcterms:modified xsi:type="dcterms:W3CDTF">2013-12-07T15:44:26Z</dcterms:modified>
</cp:coreProperties>
</file>